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C9C485-3B04-406E-9DED-B630548E37B0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8D59CC-7BD4-4D66-91EB-E6933975FC4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Oct. 16,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TISK or Mental Math this week.</a:t>
            </a:r>
          </a:p>
          <a:p>
            <a:r>
              <a:rPr lang="en-US" dirty="0"/>
              <a:t>You will fill out a post-it note for today!</a:t>
            </a:r>
          </a:p>
          <a:p>
            <a:endParaRPr lang="en-US" dirty="0"/>
          </a:p>
          <a:p>
            <a:r>
              <a:rPr lang="en-US" sz="4000" dirty="0"/>
              <a:t>Homework: p. 450 #9-18</a:t>
            </a:r>
          </a:p>
        </p:txBody>
      </p:sp>
    </p:spTree>
    <p:extLst>
      <p:ext uri="{BB962C8B-B14F-4D97-AF65-F5344CB8AC3E}">
        <p14:creationId xmlns:p14="http://schemas.microsoft.com/office/powerpoint/2010/main" val="26889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§9-1 Probability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probabilities of all outcomes in the sample space add up to 1.</a:t>
            </a:r>
          </a:p>
          <a:p>
            <a:pPr lvl="1"/>
            <a:r>
              <a:rPr lang="en-US" sz="3200" dirty="0" smtClean="0"/>
              <a:t>The weather forecast shows a 40% chance of rain.</a:t>
            </a:r>
          </a:p>
          <a:p>
            <a:pPr lvl="2"/>
            <a:r>
              <a:rPr lang="en-US" sz="2800" dirty="0" smtClean="0"/>
              <a:t>Therefore, P(rain) = 40%</a:t>
            </a:r>
          </a:p>
          <a:p>
            <a:pPr lvl="2"/>
            <a:r>
              <a:rPr lang="en-US" sz="2800" dirty="0" smtClean="0"/>
              <a:t>P(no rain) =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4643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– 0.4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467768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0.6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466416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60%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78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112520"/>
          </a:xfrm>
        </p:spPr>
        <p:txBody>
          <a:bodyPr/>
          <a:lstStyle/>
          <a:p>
            <a:r>
              <a:rPr lang="en-US" dirty="0" smtClean="0"/>
              <a:t>Give the probability for each outcome.</a:t>
            </a:r>
          </a:p>
          <a:p>
            <a:r>
              <a:rPr lang="en-US" dirty="0" smtClean="0"/>
              <a:t>The basketball team has a 70% chance of </a:t>
            </a:r>
            <a:r>
              <a:rPr lang="en-US" dirty="0" err="1" smtClean="0"/>
              <a:t>winnning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408062"/>
              </p:ext>
            </p:extLst>
          </p:nvPr>
        </p:nvGraphicFramePr>
        <p:xfrm>
          <a:off x="1143000" y="3276600"/>
          <a:ext cx="6248400" cy="1828800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2082800"/>
                <a:gridCol w="2082800"/>
                <a:gridCol w="20828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Outcome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Lose</a:t>
                      </a:r>
                      <a:endParaRPr lang="en-US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Probability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4267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70%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4267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30%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69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Observed result of a trial</a:t>
            </a:r>
          </a:p>
          <a:p>
            <a:r>
              <a:rPr lang="en-US" dirty="0" smtClean="0"/>
              <a:t>Favorable Outcome</a:t>
            </a:r>
          </a:p>
          <a:p>
            <a:pPr lvl="1"/>
            <a:r>
              <a:rPr lang="en-US" dirty="0" smtClean="0"/>
              <a:t>The outcome the event is looking for to happen</a:t>
            </a:r>
          </a:p>
          <a:p>
            <a:r>
              <a:rPr lang="en-US" dirty="0" smtClean="0"/>
              <a:t>Possible Outcome</a:t>
            </a:r>
          </a:p>
          <a:p>
            <a:pPr lvl="1"/>
            <a:r>
              <a:rPr lang="en-US" dirty="0" smtClean="0"/>
              <a:t>Any outcome that </a:t>
            </a:r>
            <a:r>
              <a:rPr lang="en-US" b="1" i="1" dirty="0" smtClean="0"/>
              <a:t>could</a:t>
            </a:r>
            <a:r>
              <a:rPr lang="en-US" dirty="0" smtClean="0"/>
              <a:t> happen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2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you calculate a probability you use the following formula to determine the probability of a random event: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event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favorable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outcomes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number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of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possible</m:t>
                        </m:r>
                        <m:r>
                          <a:rPr lang="en-US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outcomes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81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ia\AppData\Local\Microsoft\Windows\Temporary Internet Files\Content.IE5\A1OSCWWO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329" y="4406984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02920"/>
          </a:xfrm>
        </p:spPr>
        <p:txBody>
          <a:bodyPr/>
          <a:lstStyle/>
          <a:p>
            <a:r>
              <a:rPr lang="en-US" dirty="0" smtClean="0"/>
              <a:t>Give the probability for each outcome.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2590800"/>
            <a:ext cx="2286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>
            <a:off x="990600" y="3733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0"/>
            <a:endCxn id="4" idx="4"/>
          </p:cNvCxnSpPr>
          <p:nvPr/>
        </p:nvCxnSpPr>
        <p:spPr>
          <a:xfrm>
            <a:off x="2133600" y="2590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4" idx="5"/>
          </p:cNvCxnSpPr>
          <p:nvPr/>
        </p:nvCxnSpPr>
        <p:spPr>
          <a:xfrm>
            <a:off x="1325377" y="2925577"/>
            <a:ext cx="1616446" cy="1616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7"/>
            <a:endCxn id="4" idx="3"/>
          </p:cNvCxnSpPr>
          <p:nvPr/>
        </p:nvCxnSpPr>
        <p:spPr>
          <a:xfrm flipH="1">
            <a:off x="1325377" y="2925577"/>
            <a:ext cx="1616446" cy="1616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00200" y="2819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3149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149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2743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3609" y="4114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600200" y="4038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667000" y="36824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3657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1600200" y="3505200"/>
            <a:ext cx="533400" cy="228600"/>
          </a:xfrm>
          <a:prstGeom prst="straightConnector1">
            <a:avLst/>
          </a:prstGeom>
          <a:ln w="31750"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77856"/>
              </p:ext>
            </p:extLst>
          </p:nvPr>
        </p:nvGraphicFramePr>
        <p:xfrm>
          <a:off x="3962400" y="2578387"/>
          <a:ext cx="4789659" cy="1828800"/>
        </p:xfrm>
        <a:graphic>
          <a:graphicData uri="http://schemas.openxmlformats.org/drawingml/2006/table">
            <a:tbl>
              <a:tblPr firstRow="1" firstCol="1" bandRow="1" bandCol="1">
                <a:tableStyleId>{00A15C55-8517-42AA-B614-E9B94910E393}</a:tableStyleId>
              </a:tblPr>
              <a:tblGrid>
                <a:gridCol w="1970260"/>
                <a:gridCol w="990600"/>
                <a:gridCol w="914400"/>
                <a:gridCol w="914399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Probability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943600" y="3505200"/>
                <a:ext cx="9906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99060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934200" y="3505199"/>
                <a:ext cx="9906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505199"/>
                <a:ext cx="990600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848600" y="3499094"/>
                <a:ext cx="9906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8600" y="3499094"/>
                <a:ext cx="990600" cy="9017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1104900" y="5105400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Check: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2438400" y="4916117"/>
                <a:ext cx="2286000" cy="1003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  <m:limUpp>
                      <m:limUp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sz="3200" b="0" i="1" smtClean="0">
                                <a:latin typeface="Cambria Math"/>
                              </a:rPr>
                              <m:t>=</m:t>
                            </m:r>
                          </m:e>
                        </m:groupChr>
                      </m:e>
                      <m:lim>
                        <m:r>
                          <a:rPr lang="en-US" sz="3200" b="0" i="1" smtClean="0">
                            <a:latin typeface="Cambria Math"/>
                          </a:rPr>
                          <m:t>?</m:t>
                        </m:r>
                      </m:lim>
                    </m:limUpp>
                    <m:r>
                      <a:rPr lang="en-US" sz="32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916117"/>
                <a:ext cx="2286000" cy="1003416"/>
              </a:xfrm>
              <a:prstGeom prst="rect">
                <a:avLst/>
              </a:prstGeom>
              <a:blipFill rotWithShape="1">
                <a:blip r:embed="rId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2438400" y="5702184"/>
                <a:ext cx="2286000" cy="1003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3200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  <m:limUpp>
                      <m:limUp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sz="3200" b="0" i="1" smtClean="0">
                                <a:latin typeface="Cambria Math"/>
                              </a:rPr>
                              <m:t>=</m:t>
                            </m:r>
                          </m:e>
                        </m:groupChr>
                      </m:e>
                      <m:lim>
                        <m:r>
                          <a:rPr lang="en-US" sz="3200" b="0" i="1" smtClean="0">
                            <a:latin typeface="Cambria Math"/>
                          </a:rPr>
                          <m:t>?</m:t>
                        </m:r>
                      </m:lim>
                    </m:limUpp>
                    <m:r>
                      <a:rPr lang="en-US" sz="32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702184"/>
                <a:ext cx="2286000" cy="1003416"/>
              </a:xfrm>
              <a:prstGeom prst="rect">
                <a:avLst/>
              </a:prstGeom>
              <a:blipFill rotWithShape="1">
                <a:blip r:embed="rId7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891889" y="5029200"/>
                <a:ext cx="2286000" cy="1074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limUpp>
                        <m:limUp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m:rPr>
                                  <m:brk/>
                                </m:rPr>
                                <a:rPr lang="en-US" sz="3200" b="0" i="1" smtClean="0">
                                  <a:latin typeface="Cambria Math"/>
                                </a:rPr>
                                <m:t>=</m:t>
                              </m:r>
                            </m:e>
                          </m:groupChr>
                        </m:e>
                        <m:lim>
                          <m:r>
                            <a:rPr lang="en-US" sz="3200" b="0" i="1" smtClean="0">
                              <a:latin typeface="Cambria Math"/>
                            </a:rPr>
                            <m:t>?</m:t>
                          </m:r>
                        </m:lim>
                      </m:limUpp>
                      <m:r>
                        <a:rPr lang="en-US" sz="3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889" y="5029200"/>
                <a:ext cx="2286000" cy="10747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448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quiz contains 5 true or false questions.  Suppose you guess randomly on every question.  The table below gives the probability of each score.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24358"/>
              </p:ext>
            </p:extLst>
          </p:nvPr>
        </p:nvGraphicFramePr>
        <p:xfrm>
          <a:off x="228600" y="3124200"/>
          <a:ext cx="251460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600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3124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What is the probability of guessing 3 or more correct?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P(3 or more) =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733800"/>
            <a:ext cx="3024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P(3) + P(4) + P(5)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71210" y="4149298"/>
            <a:ext cx="4320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0.313 + 0.156 + 0.031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46437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0.500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62368" y="5181600"/>
            <a:ext cx="610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What is the probability of guessing 2 or fewer  correct?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33700" y="5550932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P(2 or fewer) =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5550932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P(2) + P(1) + P(0)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391400" y="556862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2894" y="5867400"/>
            <a:ext cx="2907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1 – P(3 or more)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6243935"/>
            <a:ext cx="129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1 – 0.5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907858" y="6243935"/>
            <a:ext cx="129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03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§9-1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quiz contains 5 true or false questions.  Suppose you guess randomly on every question.  The table below gives the probability of each score.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10095"/>
              </p:ext>
            </p:extLst>
          </p:nvPr>
        </p:nvGraphicFramePr>
        <p:xfrm>
          <a:off x="228600" y="3124200"/>
          <a:ext cx="2514601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600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Probability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0.313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0.156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0.031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3124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What is the probability of passing the quiz by guessing?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733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P(4 or 5) =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18810" y="3733800"/>
            <a:ext cx="3024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P(4) + P(5)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69405" y="3736611"/>
            <a:ext cx="2160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0.156 + 0.031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077200" y="3733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0.187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80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p. </a:t>
            </a:r>
            <a:r>
              <a:rPr lang="en-US" sz="4400" dirty="0"/>
              <a:t>450 #9-18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38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447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Tuesday, Oct. 16, 2012</vt:lpstr>
      <vt:lpstr>§9-1 Probability (part 2)</vt:lpstr>
      <vt:lpstr>§9-1 Probability</vt:lpstr>
      <vt:lpstr>§9-1 Probability</vt:lpstr>
      <vt:lpstr>§9-1 Probability</vt:lpstr>
      <vt:lpstr>§9-1 Probability</vt:lpstr>
      <vt:lpstr>§9-1 Probability</vt:lpstr>
      <vt:lpstr>§9-1 Probability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Oct. 16, 2012</dc:title>
  <dc:creator>Dria</dc:creator>
  <cp:lastModifiedBy>Dria</cp:lastModifiedBy>
  <cp:revision>5</cp:revision>
  <dcterms:created xsi:type="dcterms:W3CDTF">2012-10-16T13:56:10Z</dcterms:created>
  <dcterms:modified xsi:type="dcterms:W3CDTF">2012-10-16T19:51:56Z</dcterms:modified>
</cp:coreProperties>
</file>